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44" r:id="rId3"/>
    <p:sldMasterId id="2147483756" r:id="rId4"/>
    <p:sldMasterId id="2147483768" r:id="rId5"/>
  </p:sldMasterIdLst>
  <p:notesMasterIdLst>
    <p:notesMasterId r:id="rId26"/>
  </p:notesMasterIdLst>
  <p:sldIdLst>
    <p:sldId id="275" r:id="rId6"/>
    <p:sldId id="276" r:id="rId7"/>
    <p:sldId id="264" r:id="rId8"/>
    <p:sldId id="266" r:id="rId9"/>
    <p:sldId id="307" r:id="rId10"/>
    <p:sldId id="267" r:id="rId11"/>
    <p:sldId id="297" r:id="rId12"/>
    <p:sldId id="296" r:id="rId13"/>
    <p:sldId id="277" r:id="rId14"/>
    <p:sldId id="305" r:id="rId15"/>
    <p:sldId id="282" r:id="rId16"/>
    <p:sldId id="308" r:id="rId17"/>
    <p:sldId id="300" r:id="rId18"/>
    <p:sldId id="301" r:id="rId19"/>
    <p:sldId id="302" r:id="rId20"/>
    <p:sldId id="304" r:id="rId21"/>
    <p:sldId id="309" r:id="rId22"/>
    <p:sldId id="306" r:id="rId23"/>
    <p:sldId id="289" r:id="rId24"/>
    <p:sldId id="29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A16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2" autoAdjust="0"/>
    <p:restoredTop sz="94640" autoAdjust="0"/>
  </p:normalViewPr>
  <p:slideViewPr>
    <p:cSldViewPr>
      <p:cViewPr varScale="1">
        <p:scale>
          <a:sx n="71" d="100"/>
          <a:sy n="71" d="100"/>
        </p:scale>
        <p:origin x="-88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3E86D-CA0B-40D5-8ED2-86E88D87293E}" type="datetimeFigureOut">
              <a:rPr lang="en-US" smtClean="0"/>
              <a:t>2/9/2016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DECBD-0DC1-4238-BAA8-FD5AB6FAD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863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COST OF ATTENDANCE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DECBD-0DC1-4238-BAA8-FD5AB6FAD50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129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DECBD-0DC1-4238-BAA8-FD5AB6FAD50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44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20CE2-633B-4CE2-976E-732219088983}" type="datetimeFigureOut">
              <a:rPr lang="en-US" smtClean="0">
                <a:solidFill>
                  <a:prstClr val="black">
                    <a:shade val="50000"/>
                  </a:prstClr>
                </a:solidFill>
              </a:rPr>
              <a:pPr/>
              <a:t>2/9/2016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97D4-0CFD-4276-9BFB-8379319D27A4}" type="slidenum">
              <a:rPr lang="en-US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20CE2-633B-4CE2-976E-732219088983}" type="datetimeFigureOut">
              <a:rPr lang="en-US" smtClean="0">
                <a:solidFill>
                  <a:prstClr val="black">
                    <a:shade val="50000"/>
                  </a:prstClr>
                </a:solidFill>
              </a:rPr>
              <a:pPr/>
              <a:t>2/9/2016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97D4-0CFD-4276-9BFB-8379319D27A4}" type="slidenum">
              <a:rPr lang="en-US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20CE2-633B-4CE2-976E-732219088983}" type="datetimeFigureOut">
              <a:rPr lang="en-US" smtClean="0">
                <a:solidFill>
                  <a:prstClr val="black">
                    <a:shade val="50000"/>
                  </a:prstClr>
                </a:solidFill>
              </a:rPr>
              <a:pPr/>
              <a:t>2/9/2016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97D4-0CFD-4276-9BFB-8379319D27A4}" type="slidenum">
              <a:rPr lang="en-US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B757-7F27-4EB4-8D89-FB5BB87BB8C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FBA2-A5A4-4F73-BBD4-4A1149856BE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73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B757-7F27-4EB4-8D89-FB5BB87BB8C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FBA2-A5A4-4F73-BBD4-4A1149856BE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60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B757-7F27-4EB4-8D89-FB5BB87BB8C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FBA2-A5A4-4F73-BBD4-4A1149856BE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482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B757-7F27-4EB4-8D89-FB5BB87BB8C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FBA2-A5A4-4F73-BBD4-4A1149856BE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08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B757-7F27-4EB4-8D89-FB5BB87BB8C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FBA2-A5A4-4F73-BBD4-4A1149856BE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76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B757-7F27-4EB4-8D89-FB5BB87BB8C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FBA2-A5A4-4F73-BBD4-4A1149856BE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5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B757-7F27-4EB4-8D89-FB5BB87BB8C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FBA2-A5A4-4F73-BBD4-4A1149856BE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59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B757-7F27-4EB4-8D89-FB5BB87BB8C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FBA2-A5A4-4F73-BBD4-4A1149856BE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9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20CE2-633B-4CE2-976E-732219088983}" type="datetimeFigureOut">
              <a:rPr lang="en-US" smtClean="0">
                <a:solidFill>
                  <a:prstClr val="black">
                    <a:shade val="50000"/>
                  </a:prstClr>
                </a:solidFill>
              </a:rPr>
              <a:pPr/>
              <a:t>2/9/2016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97D4-0CFD-4276-9BFB-8379319D27A4}" type="slidenum">
              <a:rPr lang="en-US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9A9F2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9A9F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B757-7F27-4EB4-8D89-FB5BB87BB8C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C5BFBA2-A5A4-4F73-BBD4-4A1149856BE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srgbClr val="59A9F2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srgbClr val="59A9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09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B757-7F27-4EB4-8D89-FB5BB87BB8C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FBA2-A5A4-4F73-BBD4-4A1149856BE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11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B757-7F27-4EB4-8D89-FB5BB87BB8C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FBA2-A5A4-4F73-BBD4-4A1149856BE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778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32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06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877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987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732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31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74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20CE2-633B-4CE2-976E-732219088983}" type="datetimeFigureOut">
              <a:rPr lang="en-US" smtClean="0">
                <a:solidFill>
                  <a:prstClr val="black">
                    <a:shade val="50000"/>
                  </a:prstClr>
                </a:solidFill>
              </a:rPr>
              <a:pPr/>
              <a:t>2/9/2016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97D4-0CFD-4276-9BFB-8379319D27A4}" type="slidenum">
              <a:rPr lang="en-US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17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2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31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997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5416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55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4865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6985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743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30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20CE2-633B-4CE2-976E-732219088983}" type="datetimeFigureOut">
              <a:rPr lang="en-US" smtClean="0">
                <a:solidFill>
                  <a:prstClr val="black">
                    <a:shade val="50000"/>
                  </a:prstClr>
                </a:solidFill>
              </a:rPr>
              <a:pPr/>
              <a:t>2/9/2016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97D4-0CFD-4276-9BFB-8379319D27A4}" type="slidenum">
              <a:rPr lang="en-US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79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5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199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6462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806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310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15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479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1934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73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20CE2-633B-4CE2-976E-732219088983}" type="datetimeFigureOut">
              <a:rPr lang="en-US" smtClean="0">
                <a:solidFill>
                  <a:prstClr val="black">
                    <a:shade val="50000"/>
                  </a:prstClr>
                </a:solidFill>
              </a:rPr>
              <a:pPr/>
              <a:t>2/9/2016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97D4-0CFD-4276-9BFB-8379319D27A4}" type="slidenum">
              <a:rPr lang="en-US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71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857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910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020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336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160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20CE2-633B-4CE2-976E-732219088983}" type="datetimeFigureOut">
              <a:rPr lang="en-US" smtClean="0">
                <a:solidFill>
                  <a:prstClr val="black">
                    <a:shade val="50000"/>
                  </a:prstClr>
                </a:solidFill>
              </a:rPr>
              <a:pPr/>
              <a:t>2/9/2016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97D4-0CFD-4276-9BFB-8379319D27A4}" type="slidenum">
              <a:rPr lang="en-US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20CE2-633B-4CE2-976E-732219088983}" type="datetimeFigureOut">
              <a:rPr lang="en-US" smtClean="0">
                <a:solidFill>
                  <a:prstClr val="black">
                    <a:shade val="50000"/>
                  </a:prstClr>
                </a:solidFill>
              </a:rPr>
              <a:pPr/>
              <a:t>2/9/2016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97D4-0CFD-4276-9BFB-8379319D27A4}" type="slidenum">
              <a:rPr lang="en-US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20CE2-633B-4CE2-976E-732219088983}" type="datetimeFigureOut">
              <a:rPr lang="en-US" smtClean="0">
                <a:solidFill>
                  <a:prstClr val="black">
                    <a:shade val="50000"/>
                  </a:prstClr>
                </a:solidFill>
              </a:rPr>
              <a:pPr/>
              <a:t>2/9/2016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97D4-0CFD-4276-9BFB-8379319D27A4}" type="slidenum">
              <a:rPr lang="en-US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20CE2-633B-4CE2-976E-732219088983}" type="datetimeFigureOut">
              <a:rPr lang="en-US" smtClean="0">
                <a:solidFill>
                  <a:prstClr val="black">
                    <a:shade val="50000"/>
                  </a:prstClr>
                </a:solidFill>
              </a:rPr>
              <a:pPr/>
              <a:t>2/9/2016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60897D4-0CFD-4276-9BFB-8379319D27A4}" type="slidenum">
              <a:rPr lang="en-US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84BF2EC-7C21-46E6-AF95-3B37CD1C81FC}" type="datetimeFigureOut">
              <a:rPr lang="en-US" smtClean="0"/>
              <a:pPr/>
              <a:t>2/9/2016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E5D17BB-3F20-4F31-AE1F-956AFDF1AEBF}" type="slidenum">
              <a:rPr lang="en-US" smtClean="0">
                <a:solidFill>
                  <a:srgbClr val="0BD0D9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BD0D9">
                  <a:shade val="75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srgbClr val="59A9F2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srgbClr val="59A9F2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A87B757-7F27-4EB4-8D89-FB5BB87BB8C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C5BFBA2-A5A4-4F73-BBD4-4A1149856BE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srgbClr val="59A9F2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srgbClr val="59A9F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78341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89667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1560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2980E86-5E80-4D84-94CC-B7D696DA1C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2/9/2016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B89FE7-027C-40A7-907C-E95D77D15752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01297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c.losrios.edu/" TargetMode="External"/><Relationship Id="rId2" Type="http://schemas.openxmlformats.org/officeDocument/2006/relationships/hyperlink" Target="mailto:aldeas@flc.losrios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flc.losrios.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flc.losrios.edu/academics/catalog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flc.losrios.edu/student-services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838200"/>
            <a:ext cx="88392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27A16"/>
                </a:solidFill>
              </a:rPr>
              <a:t>Ponderosa and Oak Ridge Families</a:t>
            </a:r>
            <a:endParaRPr lang="en-US" sz="2000" b="1" dirty="0" smtClean="0">
              <a:solidFill>
                <a:srgbClr val="F27A16"/>
              </a:solidFill>
            </a:endParaRPr>
          </a:p>
          <a:p>
            <a:pPr algn="ctr"/>
            <a:endParaRPr lang="en-US" sz="1000" b="1" dirty="0" smtClean="0">
              <a:solidFill>
                <a:srgbClr val="F27A16"/>
              </a:solidFill>
            </a:endParaRPr>
          </a:p>
          <a:p>
            <a:pPr algn="ctr"/>
            <a:r>
              <a:rPr lang="en-US" sz="5400" b="1" dirty="0" smtClean="0">
                <a:solidFill>
                  <a:srgbClr val="F27A16"/>
                </a:solidFill>
              </a:rPr>
              <a:t>FOLSOM LAKE COLLEGE</a:t>
            </a:r>
          </a:p>
          <a:p>
            <a:pPr algn="ctr"/>
            <a:r>
              <a:rPr lang="en-US" sz="2400" b="1" dirty="0" smtClean="0">
                <a:solidFill>
                  <a:srgbClr val="F27A16"/>
                </a:solidFill>
              </a:rPr>
              <a:t>LOS RIOS COMMUNITY COLLEGE DISTRICT</a:t>
            </a:r>
            <a:endParaRPr lang="en-US" sz="2400" b="1" dirty="0">
              <a:solidFill>
                <a:srgbClr val="F27A1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3810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WELCOME! </a:t>
            </a:r>
            <a:endParaRPr lang="en-US" sz="36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3735057"/>
            <a:ext cx="4687887" cy="299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04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0"/>
    </mc:Choice>
    <mc:Fallback xmlns="">
      <p:transition spd="slow" advTm="817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10625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27A16"/>
                </a:solidFill>
                <a:latin typeface="+mj-lt"/>
              </a:rPr>
              <a:t>PERFORMING ARTS – HARRIS CENTER</a:t>
            </a:r>
            <a:endParaRPr lang="en-US" sz="4000" b="1" dirty="0">
              <a:solidFill>
                <a:srgbClr val="F27A16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04462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27A16"/>
                </a:solidFill>
                <a:latin typeface="+mj-lt"/>
              </a:rPr>
              <a:t>Dance, Theatre, Music, Visual Arts</a:t>
            </a:r>
            <a:endParaRPr lang="en-US" sz="4000" b="1" dirty="0">
              <a:solidFill>
                <a:srgbClr val="F27A16"/>
              </a:solidFill>
              <a:latin typeface="+mj-lt"/>
            </a:endParaRPr>
          </a:p>
        </p:txBody>
      </p:sp>
      <p:pic>
        <p:nvPicPr>
          <p:cNvPr id="12292" name="Picture 4" descr="O:\Campus_Media\Campus Events\FLC\2015\Spotlight Night\spotlight night-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426">
            <a:off x="519719" y="2296323"/>
            <a:ext cx="45720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O:\Campus_Media\Campus Events\FLC\2015\Spotlight Night\spotlight night-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9"/>
          <a:stretch/>
        </p:blipFill>
        <p:spPr bwMode="auto">
          <a:xfrm rot="850003">
            <a:off x="4635240" y="1873113"/>
            <a:ext cx="3970867" cy="3020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6"/>
    </mc:Choice>
    <mc:Fallback xmlns="">
      <p:transition spd="slow" advTm="919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564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27A16"/>
                </a:solidFill>
              </a:rPr>
              <a:t>STUDENT LIFE – GET INVOLVED! </a:t>
            </a:r>
            <a:endParaRPr lang="en-US" b="1" dirty="0">
              <a:solidFill>
                <a:srgbClr val="F27A1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4395"/>
            <a:ext cx="8229600" cy="1136405"/>
          </a:xfrm>
        </p:spPr>
        <p:txBody>
          <a:bodyPr/>
          <a:lstStyle/>
          <a:p>
            <a:pPr marL="0" indent="0" algn="ctr">
              <a:buNone/>
            </a:pPr>
            <a:r>
              <a:rPr lang="en-US" sz="3000" b="1" dirty="0"/>
              <a:t>Associated Students Student Ambassadors </a:t>
            </a:r>
            <a:endParaRPr lang="en-US" sz="3000" b="1" dirty="0" smtClean="0"/>
          </a:p>
          <a:p>
            <a:pPr marL="0" indent="0" algn="ctr">
              <a:buNone/>
            </a:pPr>
            <a:r>
              <a:rPr lang="en-US" sz="3000" b="1" dirty="0" smtClean="0"/>
              <a:t>Clubs </a:t>
            </a:r>
            <a:r>
              <a:rPr lang="en-US" sz="3000" b="1" dirty="0"/>
              <a:t>and Events</a:t>
            </a:r>
          </a:p>
          <a:p>
            <a:pPr marL="0" indent="0">
              <a:buNone/>
            </a:pPr>
            <a:endParaRPr lang="en-US" sz="3800" dirty="0"/>
          </a:p>
          <a:p>
            <a:pPr marL="0" indent="0">
              <a:buNone/>
            </a:pPr>
            <a:endParaRPr lang="en-US" sz="4000" dirty="0" smtClean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 rot="21100519">
            <a:off x="202187" y="3345527"/>
            <a:ext cx="3152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</a:rPr>
              <a:t>"I would encourage new students to get involved with campus clubs; </a:t>
            </a:r>
            <a:r>
              <a:rPr lang="en-US" sz="2000" dirty="0" smtClean="0">
                <a:latin typeface="+mj-lt"/>
              </a:rPr>
              <a:t>...it provides </a:t>
            </a:r>
            <a:r>
              <a:rPr lang="en-US" sz="2000" dirty="0">
                <a:latin typeface="+mj-lt"/>
              </a:rPr>
              <a:t>you with real world experiences that can be applied towards your major and leadership development."</a:t>
            </a:r>
          </a:p>
        </p:txBody>
      </p:sp>
      <p:pic>
        <p:nvPicPr>
          <p:cNvPr id="9" name="Picture 2" descr="O:\Campus_Media\Campus Events\FLC\2015\Spotlight Night\spotlight night-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209" y="2918341"/>
            <a:ext cx="5251785" cy="3501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89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27A16"/>
                </a:solidFill>
              </a:rPr>
              <a:t>Community Observatory – at EDC</a:t>
            </a:r>
            <a:br>
              <a:rPr lang="en-US" b="1" dirty="0" smtClean="0">
                <a:solidFill>
                  <a:srgbClr val="F27A16"/>
                </a:solidFill>
              </a:rPr>
            </a:br>
            <a:r>
              <a:rPr lang="en-US" b="1" dirty="0" smtClean="0">
                <a:solidFill>
                  <a:srgbClr val="F27A16"/>
                </a:solidFill>
              </a:rPr>
              <a:t>Sherwood Demonstration Gardens</a:t>
            </a:r>
            <a:endParaRPr lang="en-US" b="1" dirty="0">
              <a:solidFill>
                <a:srgbClr val="F27A1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48163"/>
            <a:ext cx="5935700" cy="2433637"/>
          </a:xfrm>
          <a:prstGeom prst="rect">
            <a:avLst/>
          </a:prstGeom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00200"/>
            <a:ext cx="4572000" cy="3048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3810000" cy="2536031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98" y="4800600"/>
            <a:ext cx="2970350" cy="19812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47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762000"/>
            <a:ext cx="8229600" cy="981456"/>
          </a:xfrm>
          <a:ln>
            <a:noFill/>
          </a:ln>
        </p:spPr>
        <p:txBody>
          <a:bodyPr/>
          <a:lstStyle/>
          <a:p>
            <a:r>
              <a:rPr lang="en-US" sz="5400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Step 1: </a:t>
            </a:r>
            <a:r>
              <a:rPr lang="en-US" sz="7200" dirty="0" smtClean="0">
                <a:ln>
                  <a:noFill/>
                </a:ln>
                <a:solidFill>
                  <a:srgbClr val="F27A16"/>
                </a:solidFill>
                <a:effectLst/>
                <a:ea typeface="+mn-ea"/>
                <a:cs typeface="+mn-cs"/>
              </a:rPr>
              <a:t>APPLY</a:t>
            </a:r>
            <a:endParaRPr lang="en-US" sz="7200" dirty="0">
              <a:solidFill>
                <a:srgbClr val="F27A16"/>
              </a:solidFill>
              <a:effectLst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50333" y="3098800"/>
            <a:ext cx="8136468" cy="3149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+mj-lt"/>
              </a:rPr>
              <a:t>February 1 is the first date students may apply for the upcoming Summer/Fall Term.</a:t>
            </a:r>
          </a:p>
          <a:p>
            <a:r>
              <a:rPr lang="en-US" sz="2400" b="1" dirty="0" smtClean="0">
                <a:solidFill>
                  <a:srgbClr val="F27A16"/>
                </a:solidFill>
                <a:latin typeface="+mj-lt"/>
              </a:rPr>
              <a:t>(If you have an IEP – 504 on file call 916-608-6611 to make an intake appointment before continuing on to the next step.)</a:t>
            </a:r>
          </a:p>
          <a:p>
            <a:r>
              <a:rPr lang="en-US" sz="3200" b="1" dirty="0" smtClean="0">
                <a:latin typeface="+mj-lt"/>
              </a:rPr>
              <a:t>RECEIVE your  Student ID number by email </a:t>
            </a:r>
          </a:p>
          <a:p>
            <a:r>
              <a:rPr lang="en-US" sz="3200" b="1" dirty="0" smtClean="0">
                <a:latin typeface="+mj-lt"/>
              </a:rPr>
              <a:t>within 1 hour of application submission.</a:t>
            </a:r>
          </a:p>
          <a:p>
            <a:endParaRPr lang="en-US" sz="3200" b="1" dirty="0" smtClean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3054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8F8F8"/>
                </a:solidFill>
              </a:rPr>
              <a:t>Your</a:t>
            </a:r>
            <a:r>
              <a:rPr lang="en-US" sz="2000" b="1" dirty="0">
                <a:solidFill>
                  <a:srgbClr val="F27A16"/>
                </a:solidFill>
              </a:rPr>
              <a:t> Student </a:t>
            </a:r>
            <a:r>
              <a:rPr lang="en-US" sz="2000" b="1" dirty="0" smtClean="0">
                <a:solidFill>
                  <a:srgbClr val="F27A16"/>
                </a:solidFill>
              </a:rPr>
              <a:t>ID </a:t>
            </a:r>
            <a:r>
              <a:rPr lang="en-US" sz="2000" b="1" dirty="0" smtClean="0">
                <a:solidFill>
                  <a:srgbClr val="F8F8F8"/>
                </a:solidFill>
              </a:rPr>
              <a:t>is needed </a:t>
            </a:r>
            <a:r>
              <a:rPr lang="en-US" sz="2000" b="1" dirty="0">
                <a:solidFill>
                  <a:srgbClr val="F8F8F8"/>
                </a:solidFill>
              </a:rPr>
              <a:t>to complete each of your enrollment </a:t>
            </a:r>
            <a:r>
              <a:rPr lang="en-US" sz="2000" b="1" dirty="0" smtClean="0">
                <a:solidFill>
                  <a:srgbClr val="F8F8F8"/>
                </a:solidFill>
              </a:rPr>
              <a:t>steps!</a:t>
            </a:r>
            <a:r>
              <a:rPr lang="en-US" sz="2000" b="1" dirty="0" smtClean="0">
                <a:solidFill>
                  <a:srgbClr val="F27A16"/>
                </a:solidFill>
              </a:rPr>
              <a:t>.</a:t>
            </a:r>
            <a:endParaRPr lang="en-US" sz="2000" b="1" dirty="0">
              <a:solidFill>
                <a:srgbClr val="F27A16"/>
              </a:solidFill>
            </a:endParaRPr>
          </a:p>
        </p:txBody>
      </p:sp>
      <p:pic>
        <p:nvPicPr>
          <p:cNvPr id="2050" name="Picture 2" descr="https://c1.staticflickr.com/8/7642/16608592998_d10e5526f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8395">
            <a:off x="4708640" y="1154048"/>
            <a:ext cx="3540234" cy="1747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560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36245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/>
              </a:rPr>
              <a:t>Step 2: </a:t>
            </a:r>
            <a:r>
              <a:rPr lang="en-US" sz="7200" dirty="0" smtClean="0">
                <a:solidFill>
                  <a:srgbClr val="F27A16"/>
                </a:solidFill>
                <a:effectLst/>
              </a:rPr>
              <a:t>ORIENTATION</a:t>
            </a:r>
            <a:endParaRPr lang="en-US" sz="7200" dirty="0">
              <a:solidFill>
                <a:srgbClr val="F27A16"/>
              </a:solidFill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752600"/>
            <a:ext cx="8229600" cy="6858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+mj-lt"/>
              </a:rPr>
              <a:t>ORIENTATION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b="1" dirty="0" smtClean="0">
                <a:latin typeface="+mj-lt"/>
              </a:rPr>
              <a:t>is </a:t>
            </a:r>
            <a:r>
              <a:rPr lang="en-US" sz="3200" b="1" dirty="0">
                <a:latin typeface="+mj-lt"/>
              </a:rPr>
              <a:t>offered in an online format </a:t>
            </a:r>
            <a:r>
              <a:rPr lang="en-US" sz="3200" b="1" dirty="0" smtClean="0">
                <a:latin typeface="+mj-lt"/>
              </a:rPr>
              <a:t> for the Los Rios Community College District.</a:t>
            </a:r>
          </a:p>
          <a:p>
            <a:endParaRPr lang="en-US" sz="3600" b="1" dirty="0">
              <a:latin typeface="+mj-lt"/>
            </a:endParaRPr>
          </a:p>
          <a:p>
            <a:r>
              <a:rPr lang="en-US" sz="3200" b="1" dirty="0" smtClean="0">
                <a:latin typeface="+mj-lt"/>
              </a:rPr>
              <a:t>You may begin orientation </a:t>
            </a:r>
          </a:p>
          <a:p>
            <a:r>
              <a:rPr lang="en-US" sz="3200" b="1" dirty="0">
                <a:latin typeface="+mj-lt"/>
              </a:rPr>
              <a:t>t</a:t>
            </a:r>
            <a:r>
              <a:rPr lang="en-US" sz="3200" b="1" dirty="0" smtClean="0">
                <a:latin typeface="+mj-lt"/>
              </a:rPr>
              <a:t>he day after you apply and </a:t>
            </a:r>
          </a:p>
          <a:p>
            <a:r>
              <a:rPr lang="en-US" sz="3200" b="1" dirty="0">
                <a:latin typeface="+mj-lt"/>
              </a:rPr>
              <a:t>r</a:t>
            </a:r>
            <a:r>
              <a:rPr lang="en-US" sz="3200" b="1" dirty="0" smtClean="0">
                <a:latin typeface="+mj-lt"/>
              </a:rPr>
              <a:t>eceive your student ID!</a:t>
            </a:r>
          </a:p>
          <a:p>
            <a:endParaRPr lang="en-US" sz="3200" dirty="0"/>
          </a:p>
          <a:p>
            <a:r>
              <a:rPr lang="en-US" sz="3200" b="1" dirty="0" smtClean="0">
                <a:latin typeface="+mj-lt"/>
              </a:rPr>
              <a:t>Tours of our campus are also available.</a:t>
            </a:r>
            <a:endParaRPr lang="en-US" sz="3200" b="1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6473">
            <a:off x="6851117" y="2895600"/>
            <a:ext cx="1743075" cy="34861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697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36245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/>
              </a:rPr>
              <a:t>Step 3:</a:t>
            </a:r>
            <a:r>
              <a:rPr lang="en-US" dirty="0" smtClean="0">
                <a:solidFill>
                  <a:srgbClr val="F27A16"/>
                </a:solidFill>
                <a:effectLst/>
              </a:rPr>
              <a:t>	</a:t>
            </a:r>
            <a:r>
              <a:rPr lang="en-US" sz="6000" dirty="0" smtClean="0">
                <a:solidFill>
                  <a:srgbClr val="F27A16"/>
                </a:solidFill>
                <a:effectLst/>
              </a:rPr>
              <a:t>ASSESSMENT</a:t>
            </a:r>
            <a:endParaRPr lang="en-US" sz="6000" dirty="0">
              <a:solidFill>
                <a:srgbClr val="F27A16"/>
              </a:solidFill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676400"/>
            <a:ext cx="8915400" cy="3200400"/>
          </a:xfrm>
        </p:spPr>
        <p:txBody>
          <a:bodyPr>
            <a:normAutofit fontScale="55000" lnSpcReduction="20000"/>
          </a:bodyPr>
          <a:lstStyle/>
          <a:p>
            <a:r>
              <a:rPr lang="en-US" sz="5600" b="1" dirty="0" smtClean="0">
                <a:solidFill>
                  <a:srgbClr val="F8F8F8"/>
                </a:solidFill>
                <a:latin typeface="+mj-lt"/>
              </a:rPr>
              <a:t>Testing  Dates reserved for Ponderosa </a:t>
            </a:r>
          </a:p>
          <a:p>
            <a:r>
              <a:rPr lang="en-US" sz="5100" b="1" dirty="0" smtClean="0">
                <a:solidFill>
                  <a:srgbClr val="FFFF00"/>
                </a:solidFill>
                <a:latin typeface="+mj-lt"/>
              </a:rPr>
              <a:t>Tuesday, February 23</a:t>
            </a:r>
            <a:r>
              <a:rPr lang="en-US" sz="5100" b="1" baseline="30000" dirty="0" smtClean="0">
                <a:solidFill>
                  <a:srgbClr val="FFFF00"/>
                </a:solidFill>
                <a:latin typeface="+mj-lt"/>
              </a:rPr>
              <a:t>rd</a:t>
            </a:r>
            <a:r>
              <a:rPr lang="en-US" sz="5100" b="1" dirty="0" smtClean="0">
                <a:solidFill>
                  <a:srgbClr val="FFFF00"/>
                </a:solidFill>
                <a:latin typeface="+mj-lt"/>
              </a:rPr>
              <a:t> 	3:00pm &amp; 5:15pm	</a:t>
            </a:r>
            <a:r>
              <a:rPr lang="en-US" sz="5100" b="1" dirty="0">
                <a:solidFill>
                  <a:srgbClr val="FFFF00"/>
                </a:solidFill>
                <a:latin typeface="+mj-lt"/>
              </a:rPr>
              <a:t>R</a:t>
            </a:r>
            <a:r>
              <a:rPr lang="en-US" sz="5100" b="1" dirty="0" smtClean="0">
                <a:solidFill>
                  <a:srgbClr val="FFFF00"/>
                </a:solidFill>
                <a:latin typeface="+mj-lt"/>
              </a:rPr>
              <a:t>m FL1-107</a:t>
            </a:r>
          </a:p>
          <a:p>
            <a:r>
              <a:rPr lang="en-US" sz="5500" b="1" dirty="0" smtClean="0">
                <a:solidFill>
                  <a:srgbClr val="F8F8F8"/>
                </a:solidFill>
                <a:latin typeface="Calibri"/>
              </a:rPr>
              <a:t>Testing  </a:t>
            </a:r>
            <a:r>
              <a:rPr lang="en-US" sz="5500" b="1" dirty="0">
                <a:solidFill>
                  <a:srgbClr val="F8F8F8"/>
                </a:solidFill>
                <a:latin typeface="Calibri"/>
              </a:rPr>
              <a:t>Dates reserved for </a:t>
            </a:r>
            <a:r>
              <a:rPr lang="en-US" sz="5500" b="1" dirty="0" smtClean="0">
                <a:solidFill>
                  <a:srgbClr val="F8F8F8"/>
                </a:solidFill>
                <a:latin typeface="Calibri"/>
              </a:rPr>
              <a:t>Oak Ridge</a:t>
            </a:r>
          </a:p>
          <a:p>
            <a:pPr lvl="0">
              <a:buClr>
                <a:srgbClr val="0BD0D9"/>
              </a:buClr>
            </a:pPr>
            <a:r>
              <a:rPr lang="en-US" sz="5100" b="1" dirty="0">
                <a:solidFill>
                  <a:srgbClr val="FFFF00"/>
                </a:solidFill>
                <a:latin typeface="Calibri"/>
              </a:rPr>
              <a:t>Tuesday, February </a:t>
            </a:r>
            <a:r>
              <a:rPr lang="en-US" sz="5100" b="1" dirty="0" smtClean="0">
                <a:solidFill>
                  <a:srgbClr val="FFFF00"/>
                </a:solidFill>
                <a:latin typeface="Calibri"/>
              </a:rPr>
              <a:t>16th</a:t>
            </a:r>
            <a:r>
              <a:rPr lang="en-US" sz="5100" b="1" dirty="0">
                <a:solidFill>
                  <a:srgbClr val="FFFF00"/>
                </a:solidFill>
                <a:latin typeface="Calibri"/>
              </a:rPr>
              <a:t>	3:00pm &amp; 5:15pm	Rm FL1-107</a:t>
            </a:r>
          </a:p>
          <a:p>
            <a:endParaRPr lang="en-US" b="1" dirty="0">
              <a:solidFill>
                <a:srgbClr val="F27A16"/>
              </a:solidFill>
              <a:latin typeface="+mj-lt"/>
            </a:endParaRPr>
          </a:p>
          <a:p>
            <a:r>
              <a:rPr lang="en-US" sz="4400" b="1" dirty="0" smtClean="0">
                <a:solidFill>
                  <a:srgbClr val="F8F8F8"/>
                </a:solidFill>
                <a:latin typeface="+mj-lt"/>
              </a:rPr>
              <a:t>OTHER DROP IN TIMES:</a:t>
            </a:r>
          </a:p>
          <a:p>
            <a:r>
              <a:rPr lang="en-US" sz="4400" b="1" dirty="0">
                <a:solidFill>
                  <a:srgbClr val="F27A16"/>
                </a:solidFill>
                <a:latin typeface="+mj-lt"/>
              </a:rPr>
              <a:t> </a:t>
            </a:r>
            <a:r>
              <a:rPr lang="en-US" sz="4400" b="1" dirty="0" smtClean="0">
                <a:solidFill>
                  <a:srgbClr val="F27A16"/>
                </a:solidFill>
                <a:latin typeface="+mj-lt"/>
              </a:rPr>
              <a:t> Saturday, February 27</a:t>
            </a:r>
            <a:r>
              <a:rPr lang="en-US" sz="4400" b="1" baseline="30000" dirty="0" smtClean="0">
                <a:solidFill>
                  <a:srgbClr val="F27A16"/>
                </a:solidFill>
                <a:latin typeface="+mj-lt"/>
              </a:rPr>
              <a:t>th</a:t>
            </a:r>
            <a:r>
              <a:rPr lang="en-US" sz="4400" b="1" dirty="0" smtClean="0">
                <a:solidFill>
                  <a:srgbClr val="F27A16"/>
                </a:solidFill>
                <a:latin typeface="+mj-lt"/>
              </a:rPr>
              <a:t>	9 am – 1 pm       Rm FL1 - 107</a:t>
            </a:r>
          </a:p>
          <a:p>
            <a:r>
              <a:rPr lang="en-US" sz="4400" b="1" dirty="0" smtClean="0">
                <a:solidFill>
                  <a:srgbClr val="F27A16"/>
                </a:solidFill>
                <a:latin typeface="+mj-lt"/>
              </a:rPr>
              <a:t>  Saturday, March 12</a:t>
            </a:r>
            <a:r>
              <a:rPr lang="en-US" sz="4400" b="1" baseline="30000" dirty="0" smtClean="0">
                <a:solidFill>
                  <a:srgbClr val="F27A16"/>
                </a:solidFill>
                <a:latin typeface="+mj-lt"/>
              </a:rPr>
              <a:t>th</a:t>
            </a:r>
            <a:r>
              <a:rPr lang="en-US" sz="4400" b="1" dirty="0" smtClean="0">
                <a:solidFill>
                  <a:srgbClr val="F27A16"/>
                </a:solidFill>
                <a:latin typeface="+mj-lt"/>
              </a:rPr>
              <a:t>	9am – 1 pm	   Rm FL1 - 107</a:t>
            </a:r>
            <a:endParaRPr lang="en-US" sz="4400" b="1" dirty="0">
              <a:solidFill>
                <a:srgbClr val="F27A1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4267200"/>
            <a:ext cx="8839200" cy="2685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 smtClean="0">
              <a:solidFill>
                <a:srgbClr val="F8F8F8"/>
              </a:solidFill>
              <a:latin typeface="+mj-lt"/>
            </a:endParaRPr>
          </a:p>
          <a:p>
            <a:pPr algn="ctr"/>
            <a:endParaRPr lang="en-US" sz="1050" b="1" dirty="0">
              <a:solidFill>
                <a:srgbClr val="F8F8F8"/>
              </a:solidFill>
              <a:latin typeface="+mj-lt"/>
            </a:endParaRPr>
          </a:p>
          <a:p>
            <a:pPr algn="ctr"/>
            <a:r>
              <a:rPr lang="en-US" sz="2400" b="1" dirty="0" smtClean="0">
                <a:solidFill>
                  <a:srgbClr val="F8F8F8"/>
                </a:solidFill>
                <a:latin typeface="+mj-lt"/>
              </a:rPr>
              <a:t>PLAN AHEAD… STUDY FOR THE TEST  NOW!</a:t>
            </a:r>
          </a:p>
          <a:p>
            <a:pPr algn="ctr"/>
            <a:r>
              <a:rPr lang="en-US" sz="2400" b="1" dirty="0" smtClean="0">
                <a:solidFill>
                  <a:srgbClr val="F8F8F8"/>
                </a:solidFill>
                <a:latin typeface="+mj-lt"/>
              </a:rPr>
              <a:t>Assessment </a:t>
            </a:r>
            <a:r>
              <a:rPr lang="en-US" sz="2400" b="1" dirty="0">
                <a:solidFill>
                  <a:srgbClr val="F8F8F8"/>
                </a:solidFill>
                <a:latin typeface="+mj-lt"/>
              </a:rPr>
              <a:t>Preparation </a:t>
            </a:r>
            <a:r>
              <a:rPr lang="en-US" sz="2400" b="1" dirty="0" smtClean="0">
                <a:solidFill>
                  <a:srgbClr val="F8F8F8"/>
                </a:solidFill>
                <a:latin typeface="+mj-lt"/>
              </a:rPr>
              <a:t>Tutorials, study </a:t>
            </a:r>
            <a:r>
              <a:rPr lang="en-US" sz="2400" b="1" dirty="0">
                <a:solidFill>
                  <a:srgbClr val="F8F8F8"/>
                </a:solidFill>
                <a:latin typeface="+mj-lt"/>
              </a:rPr>
              <a:t>guides </a:t>
            </a:r>
            <a:r>
              <a:rPr lang="en-US" sz="2400" b="1" dirty="0" smtClean="0">
                <a:solidFill>
                  <a:srgbClr val="F8F8F8"/>
                </a:solidFill>
                <a:latin typeface="+mj-lt"/>
              </a:rPr>
              <a:t>, &amp; practice </a:t>
            </a:r>
            <a:r>
              <a:rPr lang="en-US" sz="2400" b="1" dirty="0">
                <a:solidFill>
                  <a:srgbClr val="F8F8F8"/>
                </a:solidFill>
                <a:latin typeface="+mj-lt"/>
              </a:rPr>
              <a:t>tests </a:t>
            </a:r>
            <a:r>
              <a:rPr lang="en-US" sz="2400" b="1" dirty="0" smtClean="0">
                <a:solidFill>
                  <a:srgbClr val="F8F8F8"/>
                </a:solidFill>
                <a:latin typeface="+mj-lt"/>
              </a:rPr>
              <a:t>online.</a:t>
            </a:r>
          </a:p>
          <a:p>
            <a:pPr algn="ctr"/>
            <a:r>
              <a:rPr lang="en-US" sz="2400" b="1" dirty="0" smtClean="0">
                <a:solidFill>
                  <a:srgbClr val="F8F8F8"/>
                </a:solidFill>
                <a:latin typeface="+mj-lt"/>
              </a:rPr>
              <a:t>Results will be given to students directly after testing. </a:t>
            </a:r>
          </a:p>
          <a:p>
            <a:pPr algn="ctr"/>
            <a:r>
              <a:rPr lang="en-US" sz="2400" b="1" dirty="0" smtClean="0">
                <a:solidFill>
                  <a:srgbClr val="F8F8F8"/>
                </a:solidFill>
                <a:latin typeface="+mj-lt"/>
              </a:rPr>
              <a:t>Results are needed in order to develop an education 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183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7924800" cy="98145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Step 4:</a:t>
            </a:r>
            <a:r>
              <a:rPr lang="en-US" dirty="0" smtClean="0">
                <a:solidFill>
                  <a:srgbClr val="F27A16"/>
                </a:solidFill>
              </a:rPr>
              <a:t>	ACADEMIC PLAN</a:t>
            </a:r>
            <a:endParaRPr lang="en-US" dirty="0">
              <a:solidFill>
                <a:srgbClr val="F27A1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905000"/>
            <a:ext cx="8305800" cy="46482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8F8F8"/>
                </a:solidFill>
                <a:latin typeface="+mj-lt"/>
              </a:rPr>
              <a:t>ACADEMIC PLANNING SESSION</a:t>
            </a:r>
          </a:p>
          <a:p>
            <a:r>
              <a:rPr lang="en-US" sz="2400" b="1" dirty="0">
                <a:latin typeface="+mj-lt"/>
              </a:rPr>
              <a:t>Students should plan on attending an academic planning session after completing assessment testing. During this planning session, you will put together a first semester education plan with academic counselors.</a:t>
            </a:r>
            <a:endParaRPr lang="en-US" sz="2400" b="1" dirty="0">
              <a:solidFill>
                <a:srgbClr val="F8F8F8"/>
              </a:solidFill>
              <a:latin typeface="+mj-lt"/>
            </a:endParaRPr>
          </a:p>
          <a:p>
            <a:endParaRPr lang="en-US" sz="2400" b="1" dirty="0" smtClean="0">
              <a:latin typeface="+mj-lt"/>
            </a:endParaRPr>
          </a:p>
          <a:p>
            <a:r>
              <a:rPr lang="en-US" sz="2400" b="1" dirty="0" smtClean="0">
                <a:solidFill>
                  <a:srgbClr val="F27A16"/>
                </a:solidFill>
                <a:latin typeface="+mj-lt"/>
              </a:rPr>
              <a:t>Steps </a:t>
            </a:r>
            <a:r>
              <a:rPr lang="en-US" sz="2400" b="1" dirty="0">
                <a:solidFill>
                  <a:srgbClr val="F27A16"/>
                </a:solidFill>
                <a:latin typeface="+mj-lt"/>
              </a:rPr>
              <a:t>#1-4 </a:t>
            </a:r>
            <a:r>
              <a:rPr lang="en-US" sz="2400" b="1" dirty="0" smtClean="0">
                <a:solidFill>
                  <a:srgbClr val="F27A16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rgbClr val="F27A16"/>
                </a:solidFill>
                <a:latin typeface="+mj-lt"/>
              </a:rPr>
              <a:t>MUST be completed by April 1st (for Summer/Fall terms) </a:t>
            </a:r>
            <a:r>
              <a:rPr lang="en-US" sz="2400" b="1" dirty="0" smtClean="0">
                <a:solidFill>
                  <a:srgbClr val="F27A16"/>
                </a:solidFill>
                <a:latin typeface="+mj-lt"/>
              </a:rPr>
              <a:t>in </a:t>
            </a:r>
            <a:r>
              <a:rPr lang="en-US" sz="2400" b="1" dirty="0">
                <a:solidFill>
                  <a:srgbClr val="F27A16"/>
                </a:solidFill>
                <a:latin typeface="+mj-lt"/>
              </a:rPr>
              <a:t>order to receive an earlier priority registration date. </a:t>
            </a:r>
            <a:endParaRPr lang="en-US" sz="2400" b="1" dirty="0" smtClean="0">
              <a:solidFill>
                <a:srgbClr val="F27A16"/>
              </a:solidFill>
              <a:latin typeface="+mj-lt"/>
            </a:endParaRPr>
          </a:p>
          <a:p>
            <a:endParaRPr lang="en-US" sz="2400" b="1" dirty="0" smtClean="0">
              <a:latin typeface="+mj-lt"/>
            </a:endParaRPr>
          </a:p>
          <a:p>
            <a:r>
              <a:rPr lang="en-US" sz="2400" b="1" dirty="0" smtClean="0">
                <a:latin typeface="+mj-lt"/>
              </a:rPr>
              <a:t>Students </a:t>
            </a:r>
            <a:r>
              <a:rPr lang="en-US" sz="2400" b="1" dirty="0">
                <a:latin typeface="+mj-lt"/>
              </a:rPr>
              <a:t>may complete these steps at any time to enroll for classes during open registration.</a:t>
            </a:r>
            <a:endParaRPr lang="en-US" sz="2400" dirty="0">
              <a:latin typeface="+mj-lt"/>
            </a:endParaRPr>
          </a:p>
          <a:p>
            <a:endParaRPr lang="en-US" b="1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92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534400" cy="98145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Step 5:</a:t>
            </a:r>
            <a:r>
              <a:rPr lang="en-US" dirty="0">
                <a:solidFill>
                  <a:srgbClr val="F27A16"/>
                </a:solidFill>
              </a:rPr>
              <a:t>	</a:t>
            </a:r>
            <a:r>
              <a:rPr lang="en-US" dirty="0" smtClean="0">
                <a:solidFill>
                  <a:srgbClr val="F27A16"/>
                </a:solidFill>
              </a:rPr>
              <a:t>REGISTRATION</a:t>
            </a:r>
            <a:endParaRPr lang="en-US" dirty="0">
              <a:solidFill>
                <a:srgbClr val="F27A1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828800"/>
            <a:ext cx="8305800" cy="4724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8F8F8"/>
                </a:solidFill>
                <a:latin typeface="+mj-lt"/>
              </a:rPr>
              <a:t>CLASS SCHEDULE for SUMMER/FALL – POSTED MARCH 23</a:t>
            </a:r>
            <a:r>
              <a:rPr lang="en-US" sz="2400" b="1" baseline="30000" dirty="0" smtClean="0">
                <a:solidFill>
                  <a:srgbClr val="F8F8F8"/>
                </a:solidFill>
                <a:latin typeface="+mj-lt"/>
              </a:rPr>
              <a:t>RD</a:t>
            </a:r>
            <a:endParaRPr lang="en-US" sz="2400" b="1" dirty="0" smtClean="0">
              <a:solidFill>
                <a:srgbClr val="F8F8F8"/>
              </a:solidFill>
              <a:latin typeface="+mj-lt"/>
            </a:endParaRPr>
          </a:p>
          <a:p>
            <a:endParaRPr lang="en-US" sz="1600" b="1" dirty="0" smtClean="0">
              <a:solidFill>
                <a:srgbClr val="F8F8F8"/>
              </a:solidFill>
              <a:latin typeface="+mj-lt"/>
            </a:endParaRPr>
          </a:p>
          <a:p>
            <a:r>
              <a:rPr lang="en-US" sz="2400" b="1" dirty="0" smtClean="0">
                <a:latin typeface="+mj-lt"/>
              </a:rPr>
              <a:t>Students can start creating a schedule for both Summer and Fall.</a:t>
            </a:r>
          </a:p>
          <a:p>
            <a:endParaRPr lang="en-US" sz="2400" b="1" dirty="0" smtClean="0">
              <a:latin typeface="+mj-lt"/>
            </a:endParaRPr>
          </a:p>
          <a:p>
            <a:r>
              <a:rPr lang="en-US" sz="2400" b="1" dirty="0" smtClean="0">
                <a:latin typeface="+mj-lt"/>
              </a:rPr>
              <a:t>Registration for first time college students will happen around May 6-10, students will be assigned a date and time to register online.</a:t>
            </a:r>
          </a:p>
          <a:p>
            <a:endParaRPr lang="en-US" sz="2400" b="1" dirty="0" smtClean="0">
              <a:latin typeface="+mj-lt"/>
            </a:endParaRPr>
          </a:p>
          <a:p>
            <a:r>
              <a:rPr lang="en-US" sz="2400" b="1" dirty="0" smtClean="0">
                <a:solidFill>
                  <a:srgbClr val="F27A16"/>
                </a:solidFill>
                <a:latin typeface="+mj-lt"/>
              </a:rPr>
              <a:t>We will be hosting registration workshops at both Oak Ridge and Ponderosa to help students with e-Services.  Check with your career center staff!</a:t>
            </a:r>
            <a:endParaRPr lang="en-US" sz="2400" dirty="0">
              <a:latin typeface="+mj-lt"/>
            </a:endParaRPr>
          </a:p>
          <a:p>
            <a:endParaRPr lang="en-US" b="1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88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27A16"/>
                </a:solidFill>
              </a:rPr>
              <a:t>YOU’VE GOT MAIL!</a:t>
            </a:r>
            <a:endParaRPr lang="en-US" b="1" dirty="0">
              <a:solidFill>
                <a:srgbClr val="F27A1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950">
            <a:off x="1076579" y="1684866"/>
            <a:ext cx="7153275" cy="38646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88797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27A16"/>
                </a:solidFill>
              </a:rPr>
              <a:t>PLEASE JOIN US!</a:t>
            </a:r>
            <a:endParaRPr lang="en-US" b="1" dirty="0">
              <a:solidFill>
                <a:srgbClr val="F27A16"/>
              </a:solidFill>
            </a:endParaRPr>
          </a:p>
        </p:txBody>
      </p:sp>
      <p:pic>
        <p:nvPicPr>
          <p:cNvPr id="1026" name="Picture 2" descr="K:\Outreach\FALCON STEPS TO SUCCESS\2015\StepsToSuccess_email banner_2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599"/>
            <a:ext cx="9144000" cy="26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4724400"/>
            <a:ext cx="830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A  DAY FOR NEW STUDENTS TO GET TOGETHER AND LEARN ABOUT </a:t>
            </a:r>
          </a:p>
          <a:p>
            <a:pPr algn="ctr"/>
            <a:r>
              <a:rPr lang="en-US" sz="3600" dirty="0" smtClean="0">
                <a:latin typeface="+mj-lt"/>
              </a:rPr>
              <a:t>FOLSOM LAKE COLLEGE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7776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914400"/>
            <a:ext cx="8857586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8800" y="5552182"/>
            <a:ext cx="289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27A16"/>
                </a:solidFill>
                <a:latin typeface="+mj-lt"/>
              </a:rPr>
              <a:t>FOLSOM CAMPUS</a:t>
            </a:r>
            <a:endParaRPr lang="en-US" sz="3200" b="1" dirty="0">
              <a:solidFill>
                <a:srgbClr val="F27A16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97" y="5105400"/>
            <a:ext cx="2100503" cy="14040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3434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0"/>
    </mc:Choice>
    <mc:Fallback xmlns="">
      <p:transition spd="slow" advTm="795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27A16"/>
                </a:solidFill>
              </a:rPr>
              <a:t>For more information:</a:t>
            </a:r>
            <a:endParaRPr lang="en-US" b="1" dirty="0">
              <a:solidFill>
                <a:srgbClr val="F27A1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8915400" cy="4389120"/>
          </a:xfrm>
        </p:spPr>
        <p:txBody>
          <a:bodyPr>
            <a:normAutofit/>
          </a:bodyPr>
          <a:lstStyle/>
          <a:p>
            <a:pPr marL="285750" lvl="1" indent="-285750" algn="ctr">
              <a:spcBef>
                <a:spcPts val="0"/>
              </a:spcBef>
              <a:buClrTx/>
              <a:buSzTx/>
              <a:buNone/>
            </a:pPr>
            <a:r>
              <a:rPr lang="en-US" sz="3900" b="1" dirty="0" smtClean="0">
                <a:solidFill>
                  <a:srgbClr val="F8F8F8"/>
                </a:solidFill>
                <a:latin typeface="+mj-lt"/>
              </a:rPr>
              <a:t>Contact: Sarah Aldea, Outreach Specialist</a:t>
            </a:r>
          </a:p>
          <a:p>
            <a:pPr marL="457200" lvl="1" indent="-457200" algn="ctr">
              <a:spcBef>
                <a:spcPts val="0"/>
              </a:spcBef>
              <a:buClrTx/>
              <a:buSzTx/>
              <a:buNone/>
            </a:pPr>
            <a:r>
              <a:rPr lang="en-US" sz="3900" b="1" dirty="0" smtClean="0">
                <a:solidFill>
                  <a:srgbClr val="F8F8F8"/>
                </a:solidFill>
                <a:latin typeface="+mj-lt"/>
              </a:rPr>
              <a:t>530-642-5623</a:t>
            </a:r>
          </a:p>
          <a:p>
            <a:pPr marL="457200" lvl="1" indent="-457200" algn="ctr">
              <a:spcBef>
                <a:spcPts val="0"/>
              </a:spcBef>
              <a:buClrTx/>
              <a:buSzTx/>
              <a:buNone/>
            </a:pPr>
            <a:r>
              <a:rPr lang="en-US" sz="3900" b="1" dirty="0" smtClean="0">
                <a:solidFill>
                  <a:srgbClr val="F8F8F8"/>
                </a:solidFill>
                <a:latin typeface="+mj-lt"/>
              </a:rPr>
              <a:t>916-608-6589</a:t>
            </a:r>
          </a:p>
          <a:p>
            <a:pPr marL="457200" lvl="1" indent="-457200" algn="ctr">
              <a:spcBef>
                <a:spcPts val="0"/>
              </a:spcBef>
              <a:buClrTx/>
              <a:buSzTx/>
              <a:buNone/>
            </a:pPr>
            <a:r>
              <a:rPr lang="en-US" sz="3900" b="1" dirty="0" smtClean="0">
                <a:solidFill>
                  <a:srgbClr val="F8F8F8"/>
                </a:solidFill>
                <a:latin typeface="+mj-lt"/>
                <a:hlinkClick r:id="rId2"/>
              </a:rPr>
              <a:t>aldeas@flc.losrios.edu</a:t>
            </a:r>
            <a:endParaRPr lang="en-US" sz="3900" b="1" dirty="0" smtClean="0">
              <a:solidFill>
                <a:srgbClr val="F8F8F8"/>
              </a:solidFill>
              <a:latin typeface="+mj-lt"/>
            </a:endParaRPr>
          </a:p>
          <a:p>
            <a:pPr marL="457200" lvl="1" indent="0" algn="ctr">
              <a:spcBef>
                <a:spcPts val="0"/>
              </a:spcBef>
              <a:buClrTx/>
              <a:buSzTx/>
              <a:buNone/>
            </a:pPr>
            <a:endParaRPr lang="en-US" sz="3600" b="1" dirty="0" smtClean="0">
              <a:solidFill>
                <a:srgbClr val="F8F8F8"/>
              </a:solidFill>
              <a:latin typeface="+mj-lt"/>
            </a:endParaRPr>
          </a:p>
          <a:p>
            <a:pPr marL="457200" lvl="1" indent="0" algn="ctr">
              <a:spcBef>
                <a:spcPts val="0"/>
              </a:spcBef>
              <a:buClrTx/>
              <a:buSzTx/>
              <a:buNone/>
            </a:pPr>
            <a:r>
              <a:rPr lang="en-US" sz="3600" b="1" dirty="0" smtClean="0">
                <a:solidFill>
                  <a:srgbClr val="F8F8F8"/>
                </a:solidFill>
                <a:latin typeface="+mj-lt"/>
              </a:rPr>
              <a:t>Folsom Lake College Website</a:t>
            </a:r>
            <a:endParaRPr lang="en-US" sz="3600" b="1" dirty="0">
              <a:solidFill>
                <a:srgbClr val="F8F8F8"/>
              </a:solidFill>
              <a:latin typeface="+mj-lt"/>
            </a:endParaRPr>
          </a:p>
          <a:p>
            <a:pPr marL="457200" lvl="1" indent="0" algn="ctr">
              <a:spcBef>
                <a:spcPts val="0"/>
              </a:spcBef>
              <a:buClrTx/>
              <a:buSzTx/>
              <a:buNone/>
            </a:pPr>
            <a:r>
              <a:rPr lang="en-US" sz="3900" b="1" dirty="0" smtClean="0">
                <a:solidFill>
                  <a:srgbClr val="F8F8F8"/>
                </a:solidFill>
                <a:latin typeface="+mj-lt"/>
                <a:hlinkClick r:id="rId3"/>
              </a:rPr>
              <a:t>www.flc.losrios.edu</a:t>
            </a:r>
            <a:r>
              <a:rPr lang="en-US" sz="3900" b="1" dirty="0" smtClean="0">
                <a:solidFill>
                  <a:srgbClr val="F8F8F8"/>
                </a:solidFill>
                <a:latin typeface="+mj-lt"/>
              </a:rPr>
              <a:t> </a:t>
            </a:r>
            <a:endParaRPr lang="en-US" sz="3900" b="1" dirty="0">
              <a:solidFill>
                <a:srgbClr val="F8F8F8"/>
              </a:solidFill>
              <a:latin typeface="+mj-lt"/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1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1118175"/>
            <a:ext cx="7315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cap="all" spc="250" dirty="0" smtClean="0">
              <a:latin typeface="+mj-lt"/>
            </a:endParaRPr>
          </a:p>
          <a:p>
            <a:pPr algn="ctr"/>
            <a:r>
              <a:rPr lang="en-US" sz="2800" b="1" cap="all" spc="250" dirty="0" smtClean="0">
                <a:latin typeface="+mj-lt"/>
                <a:hlinkClick r:id="rId2"/>
              </a:rPr>
              <a:t>FOLSOM </a:t>
            </a:r>
            <a:r>
              <a:rPr lang="en-US" sz="2800" b="1" cap="all" spc="250" dirty="0">
                <a:latin typeface="+mj-lt"/>
                <a:hlinkClick r:id="rId2"/>
              </a:rPr>
              <a:t>LAKE COLLEGE </a:t>
            </a:r>
            <a:r>
              <a:rPr lang="en-US" sz="2800" b="1" cap="all" spc="250" dirty="0">
                <a:latin typeface="+mj-lt"/>
              </a:rPr>
              <a:t>– FLC</a:t>
            </a:r>
            <a:br>
              <a:rPr lang="en-US" sz="2800" b="1" cap="all" spc="250" dirty="0">
                <a:latin typeface="+mj-lt"/>
              </a:rPr>
            </a:br>
            <a:r>
              <a:rPr lang="en-US" sz="2800" b="1" cap="all" spc="250" dirty="0" smtClean="0">
                <a:latin typeface="+mj-lt"/>
              </a:rPr>
              <a:t>El </a:t>
            </a:r>
            <a:r>
              <a:rPr lang="en-US" sz="2800" b="1" cap="all" spc="250" dirty="0">
                <a:latin typeface="+mj-lt"/>
              </a:rPr>
              <a:t>Dorado Center – </a:t>
            </a:r>
            <a:r>
              <a:rPr lang="en-US" sz="2800" b="1" cap="all" spc="250" dirty="0" smtClean="0">
                <a:latin typeface="+mj-lt"/>
              </a:rPr>
              <a:t>EDC</a:t>
            </a:r>
            <a:endParaRPr lang="en-US" sz="2800" b="1" cap="all" spc="250" dirty="0">
              <a:latin typeface="+mj-lt"/>
            </a:endParaRPr>
          </a:p>
          <a:p>
            <a:pPr algn="ctr"/>
            <a:r>
              <a:rPr lang="en-US" sz="2800" b="1" cap="all" spc="250" dirty="0" smtClean="0">
                <a:latin typeface="+mj-lt"/>
              </a:rPr>
              <a:t> Rancho </a:t>
            </a:r>
            <a:r>
              <a:rPr lang="en-US" sz="2800" b="1" cap="all" spc="250" dirty="0">
                <a:latin typeface="+mj-lt"/>
              </a:rPr>
              <a:t>Cordova Center – </a:t>
            </a:r>
            <a:r>
              <a:rPr lang="en-US" sz="2800" b="1" cap="all" spc="250" dirty="0" smtClean="0">
                <a:latin typeface="+mj-lt"/>
              </a:rPr>
              <a:t>RCC</a:t>
            </a:r>
            <a:br>
              <a:rPr lang="en-US" sz="2800" b="1" cap="all" spc="250" dirty="0" smtClean="0">
                <a:latin typeface="+mj-lt"/>
              </a:rPr>
            </a:br>
            <a:endParaRPr lang="en-US" sz="2800" b="1" cap="all" spc="250" dirty="0"/>
          </a:p>
          <a:p>
            <a:pPr algn="ctr"/>
            <a:r>
              <a:rPr lang="en-US" sz="2800" b="1" cap="all" spc="250" dirty="0">
                <a:latin typeface="+mj-lt"/>
              </a:rPr>
              <a:t>state of the art facilities</a:t>
            </a:r>
          </a:p>
        </p:txBody>
      </p:sp>
      <p:pic>
        <p:nvPicPr>
          <p:cNvPr id="3074" name="Picture 2" descr="K:\PISO\Photos\EDC Photos\I SEE 2010\P10005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967" y="4070455"/>
            <a:ext cx="2971800" cy="2115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K:\PISO\Photos\2012\Facilities\FLC_campus\flc_front_hdr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028105"/>
            <a:ext cx="2971800" cy="210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07227" y="6400800"/>
            <a:ext cx="598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Los Rios Community College District</a:t>
            </a:r>
            <a:endParaRPr lang="en-US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6858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spc="250" dirty="0">
                <a:solidFill>
                  <a:srgbClr val="F27A16"/>
                </a:solidFill>
                <a:latin typeface="+mj-lt"/>
              </a:rPr>
              <a:t>Locations to serve</a:t>
            </a:r>
            <a:r>
              <a:rPr lang="en-US" sz="4000" dirty="0" smtClean="0">
                <a:solidFill>
                  <a:srgbClr val="F27A16"/>
                </a:solidFill>
              </a:rPr>
              <a:t> </a:t>
            </a:r>
            <a:r>
              <a:rPr lang="en-US" sz="4000" b="1" cap="all" spc="250" dirty="0">
                <a:solidFill>
                  <a:srgbClr val="F27A16"/>
                </a:solidFill>
                <a:latin typeface="+mj-lt"/>
              </a:rPr>
              <a:t>YOU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67" y="4045038"/>
            <a:ext cx="3082777" cy="2140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786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609600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27A16"/>
                </a:solidFill>
                <a:latin typeface="+mj-lt"/>
              </a:rPr>
              <a:t>EXCELLENT ACADEMIC PROGRAMS</a:t>
            </a:r>
            <a:endParaRPr lang="en-US" sz="4400" b="1" dirty="0">
              <a:solidFill>
                <a:srgbClr val="F27A1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1504176"/>
            <a:ext cx="766889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+mj-lt"/>
              </a:rPr>
              <a:t>AA/AS DEGREES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+mj-lt"/>
              </a:rPr>
              <a:t>39 different degree programs offered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400" b="1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+mj-lt"/>
              </a:rPr>
              <a:t>TRANSFER DEGREES -CSU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+mj-lt"/>
              </a:rPr>
              <a:t>Associate of Art for Transfer (AA-T)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+mj-lt"/>
              </a:rPr>
              <a:t>Associate of Science for Transfer (AS-T)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400" b="1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+mj-lt"/>
              </a:rPr>
              <a:t>CERTIFICATE PROGRAMS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+mj-lt"/>
              </a:rPr>
              <a:t>37 different certificate programs offered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+mj-lt"/>
              </a:rPr>
              <a:t>Career Technical Education (Vocational)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600" b="1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+mj-lt"/>
              </a:rPr>
              <a:t>BASIC SKILLS COURSES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+mj-lt"/>
              </a:rPr>
              <a:t>Remediation in English and Math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400" b="1" dirty="0" smtClean="0">
              <a:latin typeface="+mj-lt"/>
            </a:endParaRPr>
          </a:p>
          <a:p>
            <a:pPr lvl="1" indent="-457200" algn="ctr"/>
            <a:r>
              <a:rPr lang="en-US" sz="2400" b="1" dirty="0" smtClean="0">
                <a:latin typeface="+mj-lt"/>
              </a:rPr>
              <a:t>Our </a:t>
            </a:r>
            <a:r>
              <a:rPr lang="en-US" sz="2400" b="1" dirty="0" smtClean="0">
                <a:solidFill>
                  <a:srgbClr val="F27A16"/>
                </a:solidFill>
                <a:latin typeface="+mj-lt"/>
                <a:hlinkClick r:id="rId2"/>
              </a:rPr>
              <a:t>college catalog </a:t>
            </a:r>
            <a:r>
              <a:rPr lang="en-US" sz="2400" b="1" dirty="0" smtClean="0">
                <a:latin typeface="+mj-lt"/>
              </a:rPr>
              <a:t>is FREE online!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09800"/>
            <a:ext cx="2641972" cy="3276600"/>
          </a:xfrm>
          <a:prstGeom prst="rect">
            <a:avLst/>
          </a:prstGeom>
          <a:ln w="762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2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27A16"/>
                </a:solidFill>
              </a:rPr>
              <a:t>TAG PROGRAM</a:t>
            </a:r>
            <a:endParaRPr lang="en-US" b="1" dirty="0">
              <a:solidFill>
                <a:srgbClr val="F27A1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471404"/>
            <a:ext cx="8229600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Calibri"/>
              </a:rPr>
              <a:t>Universities that offer the T.A.G. at FLC</a:t>
            </a:r>
          </a:p>
          <a:p>
            <a:r>
              <a:rPr lang="en-US" sz="3200" b="1" dirty="0" smtClean="0">
                <a:solidFill>
                  <a:prstClr val="white"/>
                </a:solidFill>
                <a:latin typeface="Calibri"/>
              </a:rPr>
              <a:t>UC Davis				UC </a:t>
            </a:r>
            <a:r>
              <a:rPr lang="en-US" sz="3200" b="1" dirty="0">
                <a:solidFill>
                  <a:prstClr val="white"/>
                </a:solidFill>
                <a:latin typeface="Calibri"/>
              </a:rPr>
              <a:t>Irvine </a:t>
            </a:r>
          </a:p>
          <a:p>
            <a:r>
              <a:rPr lang="en-US" sz="3200" b="1" dirty="0" smtClean="0">
                <a:solidFill>
                  <a:prstClr val="white"/>
                </a:solidFill>
                <a:latin typeface="Calibri"/>
              </a:rPr>
              <a:t>UC </a:t>
            </a:r>
            <a:r>
              <a:rPr lang="en-US" sz="3200" b="1" dirty="0">
                <a:solidFill>
                  <a:prstClr val="white"/>
                </a:solidFill>
                <a:latin typeface="Calibri"/>
              </a:rPr>
              <a:t>Merced </a:t>
            </a:r>
            <a:r>
              <a:rPr lang="en-US" sz="3200" b="1" dirty="0" smtClean="0">
                <a:solidFill>
                  <a:prstClr val="white"/>
                </a:solidFill>
                <a:latin typeface="Calibri"/>
              </a:rPr>
              <a:t>			UC </a:t>
            </a:r>
            <a:r>
              <a:rPr lang="en-US" sz="3200" b="1" dirty="0">
                <a:solidFill>
                  <a:prstClr val="white"/>
                </a:solidFill>
                <a:latin typeface="Calibri"/>
              </a:rPr>
              <a:t>Riverside </a:t>
            </a:r>
          </a:p>
          <a:p>
            <a:r>
              <a:rPr lang="en-US" sz="3200" b="1" dirty="0" smtClean="0">
                <a:solidFill>
                  <a:prstClr val="white"/>
                </a:solidFill>
                <a:latin typeface="Calibri"/>
              </a:rPr>
              <a:t>UC </a:t>
            </a:r>
            <a:r>
              <a:rPr lang="en-US" sz="3200" b="1" dirty="0">
                <a:solidFill>
                  <a:prstClr val="white"/>
                </a:solidFill>
                <a:latin typeface="Calibri"/>
              </a:rPr>
              <a:t>Santa Barbara </a:t>
            </a:r>
            <a:r>
              <a:rPr lang="en-US" sz="3200" b="1" dirty="0" smtClean="0">
                <a:solidFill>
                  <a:prstClr val="white"/>
                </a:solidFill>
                <a:latin typeface="Calibri"/>
              </a:rPr>
              <a:t>		UC </a:t>
            </a:r>
            <a:r>
              <a:rPr lang="en-US" sz="3200" b="1" dirty="0">
                <a:solidFill>
                  <a:prstClr val="white"/>
                </a:solidFill>
                <a:latin typeface="Calibri"/>
              </a:rPr>
              <a:t>Santa Cruz </a:t>
            </a:r>
          </a:p>
          <a:p>
            <a:r>
              <a:rPr lang="en-US" sz="3200" b="1" dirty="0" smtClean="0">
                <a:solidFill>
                  <a:prstClr val="white"/>
                </a:solidFill>
                <a:latin typeface="Calibri"/>
              </a:rPr>
              <a:t>Golden </a:t>
            </a:r>
            <a:r>
              <a:rPr lang="en-US" sz="3200" b="1" dirty="0">
                <a:solidFill>
                  <a:prstClr val="white"/>
                </a:solidFill>
                <a:latin typeface="Calibri"/>
              </a:rPr>
              <a:t>Gate </a:t>
            </a:r>
            <a:r>
              <a:rPr lang="en-US" sz="3200" b="1" dirty="0" smtClean="0">
                <a:solidFill>
                  <a:prstClr val="white"/>
                </a:solidFill>
                <a:latin typeface="Calibri"/>
              </a:rPr>
              <a:t>University 	St</a:t>
            </a:r>
            <a:r>
              <a:rPr lang="en-US" sz="3200" b="1" dirty="0">
                <a:solidFill>
                  <a:prstClr val="white"/>
                </a:solidFill>
                <a:latin typeface="Calibri"/>
              </a:rPr>
              <a:t>. Mary’s College</a:t>
            </a:r>
          </a:p>
          <a:p>
            <a:r>
              <a:rPr lang="en-US" sz="3200" b="1" dirty="0">
                <a:solidFill>
                  <a:prstClr val="white"/>
                </a:solidFill>
                <a:latin typeface="Calibri"/>
              </a:rPr>
              <a:t>University of the </a:t>
            </a:r>
            <a:r>
              <a:rPr lang="en-US" sz="3200" b="1" dirty="0" smtClean="0">
                <a:solidFill>
                  <a:prstClr val="white"/>
                </a:solidFill>
                <a:latin typeface="Calibri"/>
              </a:rPr>
              <a:t>Pacific	Arizona State</a:t>
            </a:r>
          </a:p>
          <a:p>
            <a:endParaRPr lang="en-US" sz="500" b="1" dirty="0" smtClean="0">
              <a:solidFill>
                <a:prstClr val="white"/>
              </a:solidFill>
              <a:latin typeface="Calibri"/>
            </a:endParaRPr>
          </a:p>
          <a:p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CSU’s accept students that complete transfer requirements.  (AA-T, AS-T)  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431" y="5198623"/>
            <a:ext cx="2664969" cy="1422581"/>
          </a:xfrm>
          <a:prstGeom prst="rect">
            <a:avLst/>
          </a:prstGeom>
          <a:ln w="984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62056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1295400"/>
            <a:ext cx="47244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 smtClean="0">
                <a:latin typeface="Tw Cen MT" pitchFamily="34" charset="0"/>
              </a:rPr>
              <a:t/>
            </a:r>
            <a:br>
              <a:rPr lang="en-US" sz="5400" dirty="0" smtClean="0">
                <a:latin typeface="Tw Cen MT" pitchFamily="34" charset="0"/>
              </a:rPr>
            </a:br>
            <a:r>
              <a:rPr lang="en-US" sz="7300" b="1" dirty="0" smtClean="0">
                <a:solidFill>
                  <a:srgbClr val="F27A16"/>
                </a:solidFill>
              </a:rPr>
              <a:t>Tuition Cost</a:t>
            </a:r>
            <a:endParaRPr lang="en-US" sz="7300" b="1" dirty="0">
              <a:solidFill>
                <a:srgbClr val="F27A1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9100" y="2785170"/>
            <a:ext cx="8458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8F8F8"/>
                </a:solidFill>
                <a:latin typeface="Tw Cen MT" pitchFamily="34" charset="0"/>
              </a:rPr>
              <a:t>$46 per unit for community college tuition</a:t>
            </a:r>
          </a:p>
          <a:p>
            <a:pPr>
              <a:defRPr/>
            </a:pPr>
            <a:endParaRPr lang="en-US" sz="3200" b="1" dirty="0" smtClean="0">
              <a:solidFill>
                <a:srgbClr val="F8F8F8"/>
              </a:solidFill>
              <a:latin typeface="Tw Cen MT" pitchFamily="34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F8F8F8"/>
                </a:solidFill>
                <a:latin typeface="Tw Cen MT" pitchFamily="34" charset="0"/>
              </a:rPr>
              <a:t>College Cost Comparison / 12 units per semester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F8F8F8"/>
                </a:solidFill>
                <a:latin typeface="Tw Cen MT" pitchFamily="34" charset="0"/>
              </a:rPr>
              <a:t>			</a:t>
            </a:r>
            <a:r>
              <a:rPr lang="en-US" b="1" u="sng" dirty="0" smtClean="0">
                <a:solidFill>
                  <a:srgbClr val="F8F8F8"/>
                </a:solidFill>
                <a:latin typeface="Tw Cen MT" pitchFamily="34" charset="0"/>
              </a:rPr>
              <a:t>CCC</a:t>
            </a:r>
            <a:r>
              <a:rPr lang="en-US" b="1" dirty="0" smtClean="0">
                <a:solidFill>
                  <a:srgbClr val="F8F8F8"/>
                </a:solidFill>
                <a:latin typeface="Tw Cen MT" pitchFamily="34" charset="0"/>
              </a:rPr>
              <a:t>	</a:t>
            </a:r>
            <a:r>
              <a:rPr lang="en-US" b="1" u="sng" dirty="0" smtClean="0">
                <a:solidFill>
                  <a:srgbClr val="F8F8F8"/>
                </a:solidFill>
                <a:latin typeface="Tw Cen MT" pitchFamily="34" charset="0"/>
              </a:rPr>
              <a:t>CSU</a:t>
            </a:r>
            <a:r>
              <a:rPr lang="en-US" b="1" dirty="0" smtClean="0">
                <a:solidFill>
                  <a:srgbClr val="F8F8F8"/>
                </a:solidFill>
                <a:latin typeface="Tw Cen MT" pitchFamily="34" charset="0"/>
              </a:rPr>
              <a:t>	</a:t>
            </a:r>
            <a:r>
              <a:rPr lang="en-US" b="1" dirty="0">
                <a:solidFill>
                  <a:srgbClr val="F8F8F8"/>
                </a:solidFill>
                <a:latin typeface="Tw Cen MT" pitchFamily="34" charset="0"/>
              </a:rPr>
              <a:t> </a:t>
            </a:r>
            <a:r>
              <a:rPr lang="en-US" b="1" dirty="0" smtClean="0">
                <a:solidFill>
                  <a:srgbClr val="F8F8F8"/>
                </a:solidFill>
                <a:latin typeface="Tw Cen MT" pitchFamily="34" charset="0"/>
              </a:rPr>
              <a:t>   </a:t>
            </a:r>
            <a:r>
              <a:rPr lang="en-US" b="1" u="sng" dirty="0" smtClean="0">
                <a:solidFill>
                  <a:srgbClr val="F8F8F8"/>
                </a:solidFill>
                <a:latin typeface="Tw Cen MT" pitchFamily="34" charset="0"/>
              </a:rPr>
              <a:t>UC</a:t>
            </a:r>
            <a:r>
              <a:rPr lang="en-US" b="1" dirty="0">
                <a:solidFill>
                  <a:srgbClr val="F8F8F8"/>
                </a:solidFill>
                <a:latin typeface="Tw Cen MT" pitchFamily="34" charset="0"/>
              </a:rPr>
              <a:t> </a:t>
            </a:r>
            <a:r>
              <a:rPr lang="en-US" b="1" dirty="0" smtClean="0">
                <a:solidFill>
                  <a:srgbClr val="F8F8F8"/>
                </a:solidFill>
                <a:latin typeface="Tw Cen MT" pitchFamily="34" charset="0"/>
              </a:rPr>
              <a:t>              </a:t>
            </a:r>
            <a:r>
              <a:rPr lang="en-US" b="1" u="sng" dirty="0" smtClean="0">
                <a:solidFill>
                  <a:srgbClr val="F8F8F8"/>
                </a:solidFill>
                <a:latin typeface="Tw Cen MT" pitchFamily="34" charset="0"/>
              </a:rPr>
              <a:t>Private</a:t>
            </a:r>
          </a:p>
          <a:p>
            <a:pPr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8F8F8"/>
                </a:solidFill>
                <a:latin typeface="Tw Cen MT" pitchFamily="34" charset="0"/>
              </a:rPr>
              <a:t>		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200" b="1" dirty="0" smtClean="0">
                <a:solidFill>
                  <a:srgbClr val="F8F8F8"/>
                </a:solidFill>
                <a:latin typeface="Tw Cen MT" pitchFamily="34" charset="0"/>
              </a:rPr>
              <a:t>Tuition/Fees Per Year</a:t>
            </a:r>
            <a:r>
              <a:rPr lang="en-US" b="1" dirty="0" smtClean="0">
                <a:solidFill>
                  <a:srgbClr val="F8F8F8"/>
                </a:solidFill>
                <a:latin typeface="Tw Cen MT" pitchFamily="34" charset="0"/>
              </a:rPr>
              <a:t> 	$1,104 	$6,872 	   $13,400        $</a:t>
            </a:r>
            <a:r>
              <a:rPr lang="en-US" b="1" dirty="0">
                <a:solidFill>
                  <a:srgbClr val="F8F8F8"/>
                </a:solidFill>
                <a:latin typeface="Tw Cen MT" pitchFamily="34" charset="0"/>
              </a:rPr>
              <a:t>30,144 </a:t>
            </a:r>
            <a:r>
              <a:rPr lang="en-US" b="1" dirty="0" smtClean="0">
                <a:solidFill>
                  <a:srgbClr val="F8F8F8"/>
                </a:solidFill>
                <a:latin typeface="Tw Cen MT" pitchFamily="34" charset="0"/>
              </a:rPr>
              <a:t>+</a:t>
            </a:r>
          </a:p>
          <a:p>
            <a:pPr>
              <a:buFont typeface="Wingdings" pitchFamily="2" charset="2"/>
              <a:buNone/>
              <a:defRPr/>
            </a:pPr>
            <a:endParaRPr lang="en-US" b="1" dirty="0" smtClean="0">
              <a:solidFill>
                <a:srgbClr val="F8F8F8"/>
              </a:solidFill>
              <a:latin typeface="Tw Cen MT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sz="1900" dirty="0" smtClean="0">
                <a:solidFill>
                  <a:srgbClr val="F8F8F8"/>
                </a:solidFill>
                <a:latin typeface="Tw Cen MT" pitchFamily="34" charset="0"/>
              </a:rPr>
              <a:t>NOTE:  Fees are subject to change, these are approximate costs based on college averages and programs.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30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" y="5334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27A16"/>
                </a:solidFill>
                <a:latin typeface="+mj-lt"/>
              </a:rPr>
              <a:t>STUDENT SERVICES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40" y="1549063"/>
            <a:ext cx="4267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+mj-lt"/>
              </a:rPr>
              <a:t>Admissions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"/>
              </a:rPr>
              <a:t>Career/Transfer Services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Calibri"/>
              </a:rPr>
              <a:t>College </a:t>
            </a:r>
            <a:r>
              <a:rPr lang="en-US" sz="2800" b="1" dirty="0">
                <a:latin typeface="Calibri"/>
              </a:rPr>
              <a:t>Store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"/>
              </a:rPr>
              <a:t>Computer Labs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+mj-lt"/>
              </a:rPr>
              <a:t>Counseling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+mj-lt"/>
              </a:rPr>
              <a:t>Disabled </a:t>
            </a:r>
            <a:r>
              <a:rPr lang="en-US" sz="2800" b="1" dirty="0" smtClean="0">
                <a:latin typeface="+mj-lt"/>
              </a:rPr>
              <a:t>Student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+mj-lt"/>
              </a:rPr>
              <a:t>Financial </a:t>
            </a:r>
            <a:r>
              <a:rPr lang="en-US" sz="2800" b="1" dirty="0">
                <a:latin typeface="+mj-lt"/>
              </a:rPr>
              <a:t>Aid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Calibri"/>
              </a:rPr>
              <a:t>Library </a:t>
            </a:r>
            <a:r>
              <a:rPr lang="en-US" sz="2800" b="1" dirty="0" smtClean="0">
                <a:latin typeface="+mj-lt"/>
              </a:rPr>
              <a:t>Services</a:t>
            </a:r>
            <a:endParaRPr lang="en-US" sz="2800" b="1" dirty="0">
              <a:latin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Calibri"/>
              </a:rPr>
              <a:t>Student </a:t>
            </a:r>
            <a:r>
              <a:rPr lang="en-US" sz="2800" b="1" dirty="0">
                <a:latin typeface="Calibri"/>
              </a:rPr>
              <a:t>Life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Calibri"/>
              </a:rPr>
              <a:t>Tutoring</a:t>
            </a:r>
            <a:endParaRPr lang="en-US" sz="2800" b="1" dirty="0"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3373" y="5929247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prstClr val="white"/>
                </a:solidFill>
                <a:latin typeface="Calibri"/>
              </a:rPr>
              <a:t>Visit our </a:t>
            </a:r>
            <a:r>
              <a:rPr lang="en-US" sz="2400" b="1" u="sng" dirty="0">
                <a:solidFill>
                  <a:prstClr val="white"/>
                </a:solidFill>
                <a:latin typeface="Calibri"/>
                <a:hlinkClick r:id="rId2"/>
              </a:rPr>
              <a:t>website </a:t>
            </a:r>
            <a:r>
              <a:rPr lang="en-US" sz="2400" b="1" u="sng" dirty="0">
                <a:solidFill>
                  <a:prstClr val="white"/>
                </a:solidFill>
                <a:latin typeface="Calibri"/>
              </a:rPr>
              <a:t>for all services!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640" y="1752600"/>
            <a:ext cx="3727878" cy="3870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9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10668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27A16"/>
                </a:solidFill>
              </a:rPr>
              <a:t>CAREER AND TRANSFER CENTER</a:t>
            </a:r>
            <a:endParaRPr lang="en-US" sz="4000" b="1" dirty="0">
              <a:solidFill>
                <a:srgbClr val="F27A1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52800" y="1447800"/>
            <a:ext cx="5638800" cy="45466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US" b="1" dirty="0" smtClean="0">
              <a:solidFill>
                <a:srgbClr val="F8F8F8"/>
              </a:solidFill>
            </a:endParaRPr>
          </a:p>
          <a:p>
            <a:r>
              <a:rPr lang="en-US" sz="5100" b="1" dirty="0" smtClean="0">
                <a:solidFill>
                  <a:srgbClr val="F27A16"/>
                </a:solidFill>
                <a:latin typeface="+mj-lt"/>
              </a:rPr>
              <a:t>Self-Discovery </a:t>
            </a:r>
            <a:r>
              <a:rPr lang="en-US" sz="5100" b="1" dirty="0">
                <a:solidFill>
                  <a:srgbClr val="F27A16"/>
                </a:solidFill>
                <a:latin typeface="+mj-lt"/>
              </a:rPr>
              <a:t>and Career Exploration</a:t>
            </a:r>
          </a:p>
          <a:p>
            <a:pPr marL="0" indent="0">
              <a:buNone/>
            </a:pPr>
            <a:endParaRPr lang="en-US" sz="5100" b="1" dirty="0">
              <a:solidFill>
                <a:srgbClr val="F27A16"/>
              </a:solidFill>
              <a:latin typeface="+mj-lt"/>
            </a:endParaRPr>
          </a:p>
          <a:p>
            <a:r>
              <a:rPr lang="en-US" sz="5100" b="1" dirty="0">
                <a:solidFill>
                  <a:srgbClr val="F27A16"/>
                </a:solidFill>
                <a:latin typeface="+mj-lt"/>
              </a:rPr>
              <a:t>Career Counseling and Guidance </a:t>
            </a:r>
            <a:endParaRPr lang="en-US" sz="5100" b="1" dirty="0" smtClean="0">
              <a:solidFill>
                <a:srgbClr val="F27A16"/>
              </a:solidFill>
              <a:latin typeface="+mj-lt"/>
            </a:endParaRPr>
          </a:p>
          <a:p>
            <a:endParaRPr lang="en-US" sz="5100" b="1" dirty="0" smtClean="0">
              <a:solidFill>
                <a:srgbClr val="F27A16"/>
              </a:solidFill>
              <a:latin typeface="+mj-lt"/>
            </a:endParaRPr>
          </a:p>
          <a:p>
            <a:r>
              <a:rPr lang="en-US" sz="5100" b="1" dirty="0" smtClean="0">
                <a:solidFill>
                  <a:srgbClr val="F27A16"/>
                </a:solidFill>
                <a:latin typeface="+mj-lt"/>
              </a:rPr>
              <a:t>Step-by-Step </a:t>
            </a:r>
            <a:r>
              <a:rPr lang="en-US" sz="5100" b="1" dirty="0">
                <a:solidFill>
                  <a:srgbClr val="F27A16"/>
                </a:solidFill>
                <a:latin typeface="+mj-lt"/>
              </a:rPr>
              <a:t>Career Action Plan</a:t>
            </a:r>
          </a:p>
          <a:p>
            <a:endParaRPr lang="en-US" sz="5100" b="1" dirty="0">
              <a:solidFill>
                <a:srgbClr val="F27A16"/>
              </a:solidFill>
              <a:latin typeface="+mj-lt"/>
            </a:endParaRPr>
          </a:p>
          <a:p>
            <a:r>
              <a:rPr lang="en-US" sz="5100" b="1" dirty="0">
                <a:solidFill>
                  <a:srgbClr val="F27A16"/>
                </a:solidFill>
                <a:latin typeface="+mj-lt"/>
              </a:rPr>
              <a:t>Job Preparation (application, resume, and interview) </a:t>
            </a:r>
          </a:p>
          <a:p>
            <a:endParaRPr lang="en-US" sz="5100" b="1" dirty="0">
              <a:solidFill>
                <a:srgbClr val="F27A16"/>
              </a:solidFill>
              <a:latin typeface="+mj-lt"/>
            </a:endParaRPr>
          </a:p>
          <a:p>
            <a:r>
              <a:rPr lang="en-US" sz="5100" b="1" dirty="0">
                <a:solidFill>
                  <a:srgbClr val="F27A16"/>
                </a:solidFill>
                <a:latin typeface="+mj-lt"/>
              </a:rPr>
              <a:t>Career Planning and Transfer Workshops </a:t>
            </a:r>
          </a:p>
          <a:p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2633663" cy="3640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8" name="Rectangle 7"/>
          <p:cNvSpPr/>
          <p:nvPr/>
        </p:nvSpPr>
        <p:spPr>
          <a:xfrm rot="21220066">
            <a:off x="152400" y="55536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8F8F8"/>
                </a:solidFill>
                <a:latin typeface="+mj-lt"/>
              </a:rPr>
              <a:t>Aisha </a:t>
            </a:r>
            <a:r>
              <a:rPr lang="en-US" dirty="0" err="1">
                <a:solidFill>
                  <a:srgbClr val="F8F8F8"/>
                </a:solidFill>
                <a:latin typeface="+mj-lt"/>
              </a:rPr>
              <a:t>Garroni</a:t>
            </a:r>
            <a:r>
              <a:rPr lang="en-US" dirty="0">
                <a:solidFill>
                  <a:srgbClr val="F8F8F8"/>
                </a:solidFill>
                <a:latin typeface="+mj-lt"/>
              </a:rPr>
              <a:t> – Majored in Administration of Justice and transferred to CSU, Sacramento</a:t>
            </a:r>
          </a:p>
        </p:txBody>
      </p:sp>
    </p:spTree>
    <p:extLst>
      <p:ext uri="{BB962C8B-B14F-4D97-AF65-F5344CB8AC3E}">
        <p14:creationId xmlns:p14="http://schemas.microsoft.com/office/powerpoint/2010/main" val="2450553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02159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27A16"/>
                </a:solidFill>
                <a:latin typeface="+mj-lt"/>
              </a:rPr>
              <a:t>ATHLETICS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4724400"/>
            <a:ext cx="853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27A16"/>
                </a:solidFill>
                <a:latin typeface="+mj-lt"/>
              </a:rPr>
              <a:t>CURRENT SPORTS TEAMS:</a:t>
            </a:r>
            <a:r>
              <a:rPr lang="en-US" sz="3200" b="1" dirty="0" smtClean="0">
                <a:latin typeface="+mj-lt"/>
              </a:rPr>
              <a:t/>
            </a:r>
            <a:br>
              <a:rPr lang="en-US" sz="3200" b="1" dirty="0" smtClean="0">
                <a:latin typeface="+mj-lt"/>
              </a:rPr>
            </a:br>
            <a:r>
              <a:rPr lang="en-US" sz="3200" b="1" dirty="0" smtClean="0">
                <a:latin typeface="+mj-lt"/>
              </a:rPr>
              <a:t>GOLF 					SOFTBALL</a:t>
            </a:r>
          </a:p>
          <a:p>
            <a:r>
              <a:rPr lang="en-US" sz="3200" b="1" dirty="0">
                <a:latin typeface="+mj-lt"/>
              </a:rPr>
              <a:t> </a:t>
            </a:r>
            <a:r>
              <a:rPr lang="en-US" sz="3200" b="1" dirty="0" smtClean="0">
                <a:latin typeface="+mj-lt"/>
              </a:rPr>
              <a:t>     TENNIS				                VOLLEYBALL</a:t>
            </a:r>
            <a:r>
              <a:rPr lang="en-US" sz="3200" b="1" dirty="0">
                <a:latin typeface="+mj-lt"/>
              </a:rPr>
              <a:t/>
            </a:r>
            <a:br>
              <a:rPr lang="en-US" sz="3200" b="1" dirty="0">
                <a:latin typeface="+mj-lt"/>
              </a:rPr>
            </a:br>
            <a:r>
              <a:rPr lang="en-US" sz="3200" b="1" dirty="0" smtClean="0">
                <a:latin typeface="+mj-lt"/>
              </a:rPr>
              <a:t>      BASEBALL				      SOCCER</a:t>
            </a:r>
            <a:r>
              <a:rPr lang="en-US" sz="2400" b="1" dirty="0" smtClean="0">
                <a:latin typeface="+mj-lt"/>
              </a:rPr>
              <a:t>	</a:t>
            </a:r>
            <a:endParaRPr lang="en-US" sz="2400" b="1" dirty="0">
              <a:latin typeface="+mj-lt"/>
            </a:endParaRPr>
          </a:p>
        </p:txBody>
      </p:sp>
      <p:pic>
        <p:nvPicPr>
          <p:cNvPr id="4" name="Picture 2" descr="O:\Campus_Media\Athletics\Women's Soccer\girls_gro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9640">
            <a:off x="408580" y="1739406"/>
            <a:ext cx="3743851" cy="2895601"/>
          </a:xfrm>
          <a:prstGeom prst="rect">
            <a:avLst/>
          </a:prstGeom>
          <a:ln w="762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699">
            <a:off x="4277251" y="1571791"/>
            <a:ext cx="4495800" cy="3046852"/>
          </a:xfrm>
          <a:prstGeom prst="rect">
            <a:avLst/>
          </a:prstGeom>
          <a:ln w="762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4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2"/>
    </mc:Choice>
    <mc:Fallback xmlns="">
      <p:transition spd="slow" advTm="9082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Custom 1">
      <a:dk1>
        <a:sysClr val="windowText" lastClr="000000"/>
      </a:dk1>
      <a:lt1>
        <a:srgbClr val="59A9F2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1863</TotalTime>
  <Words>566</Words>
  <Application>Microsoft Office PowerPoint</Application>
  <PresentationFormat>On-screen Show (4:3)</PresentationFormat>
  <Paragraphs>139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Flow</vt:lpstr>
      <vt:lpstr>1_Flow</vt:lpstr>
      <vt:lpstr>2_Flow</vt:lpstr>
      <vt:lpstr>3_Flow</vt:lpstr>
      <vt:lpstr>4_Flow</vt:lpstr>
      <vt:lpstr>PowerPoint Presentation</vt:lpstr>
      <vt:lpstr>PowerPoint Presentation</vt:lpstr>
      <vt:lpstr>PowerPoint Presentation</vt:lpstr>
      <vt:lpstr>PowerPoint Presentation</vt:lpstr>
      <vt:lpstr>TAG PROGRAM</vt:lpstr>
      <vt:lpstr> Tuition Cost</vt:lpstr>
      <vt:lpstr>PowerPoint Presentation</vt:lpstr>
      <vt:lpstr>CAREER AND TRANSFER CENTER</vt:lpstr>
      <vt:lpstr>PowerPoint Presentation</vt:lpstr>
      <vt:lpstr>PowerPoint Presentation</vt:lpstr>
      <vt:lpstr>STUDENT LIFE – GET INVOLVED! </vt:lpstr>
      <vt:lpstr>Community Observatory – at EDC Sherwood Demonstration Gardens</vt:lpstr>
      <vt:lpstr>Step 1: APPLY</vt:lpstr>
      <vt:lpstr>Step 2: ORIENTATION</vt:lpstr>
      <vt:lpstr>Step 3: ASSESSMENT</vt:lpstr>
      <vt:lpstr>Step 4: ACADEMIC PLAN</vt:lpstr>
      <vt:lpstr>Step 5: REGISTRATION</vt:lpstr>
      <vt:lpstr>YOU’VE GOT MAIL!</vt:lpstr>
      <vt:lpstr>PLEASE JOIN US!</vt:lpstr>
      <vt:lpstr>For more information: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 Profile</dc:creator>
  <cp:lastModifiedBy>Windows User</cp:lastModifiedBy>
  <cp:revision>124</cp:revision>
  <dcterms:created xsi:type="dcterms:W3CDTF">2013-08-29T22:43:05Z</dcterms:created>
  <dcterms:modified xsi:type="dcterms:W3CDTF">2016-02-09T15:36:33Z</dcterms:modified>
</cp:coreProperties>
</file>